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1"/>
  </p:sldMasterIdLst>
  <p:sldIdLst>
    <p:sldId id="256" r:id="rId2"/>
    <p:sldId id="257" r:id="rId3"/>
    <p:sldId id="261" r:id="rId4"/>
    <p:sldId id="258" r:id="rId5"/>
    <p:sldId id="259" r:id="rId6"/>
    <p:sldId id="276" r:id="rId7"/>
    <p:sldId id="260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8" r:id="rId17"/>
    <p:sldId id="271" r:id="rId18"/>
    <p:sldId id="269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/>
    <p:restoredTop sz="94719"/>
  </p:normalViewPr>
  <p:slideViewPr>
    <p:cSldViewPr snapToGrid="0" snapToObjects="1">
      <p:cViewPr>
        <p:scale>
          <a:sx n="390" d="100"/>
          <a:sy n="390" d="100"/>
        </p:scale>
        <p:origin x="-8840" y="-6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22B63-0DF5-4BF1-AC90-7516E0B947D8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5544491C-7107-4CD4-A209-DCE4A7EAF934}">
      <dgm:prSet phldrT="[Text]"/>
      <dgm:spPr/>
      <dgm:t>
        <a:bodyPr/>
        <a:lstStyle/>
        <a:p>
          <a:r>
            <a:rPr lang="en-US" dirty="0"/>
            <a:t>Motivations </a:t>
          </a:r>
        </a:p>
      </dgm:t>
    </dgm:pt>
    <dgm:pt modelId="{848E3A80-A360-4673-BE1B-9F3809938E78}" type="parTrans" cxnId="{B06ED62B-3118-456B-BD0A-A570B7E9E74D}">
      <dgm:prSet/>
      <dgm:spPr/>
      <dgm:t>
        <a:bodyPr/>
        <a:lstStyle/>
        <a:p>
          <a:endParaRPr lang="en-US"/>
        </a:p>
      </dgm:t>
    </dgm:pt>
    <dgm:pt modelId="{4CCF86F4-5BAC-46D1-8AAB-494A78D7DD44}" type="sibTrans" cxnId="{B06ED62B-3118-456B-BD0A-A570B7E9E74D}">
      <dgm:prSet/>
      <dgm:spPr/>
      <dgm:t>
        <a:bodyPr/>
        <a:lstStyle/>
        <a:p>
          <a:endParaRPr lang="en-US"/>
        </a:p>
      </dgm:t>
    </dgm:pt>
    <dgm:pt modelId="{3C866E16-49EB-4170-AD59-DAB698711142}">
      <dgm:prSet phldrT="[Text]"/>
      <dgm:spPr/>
      <dgm:t>
        <a:bodyPr/>
        <a:lstStyle/>
        <a:p>
          <a:r>
            <a:rPr lang="en-US" dirty="0"/>
            <a:t>Background Information </a:t>
          </a:r>
        </a:p>
      </dgm:t>
    </dgm:pt>
    <dgm:pt modelId="{15F16E26-67B3-436F-B2EB-E3F34C50FA6C}" type="parTrans" cxnId="{5AC6542A-84C5-40F0-8AFA-DD99E1EF2ED2}">
      <dgm:prSet/>
      <dgm:spPr/>
      <dgm:t>
        <a:bodyPr/>
        <a:lstStyle/>
        <a:p>
          <a:endParaRPr lang="en-US"/>
        </a:p>
      </dgm:t>
    </dgm:pt>
    <dgm:pt modelId="{C9340F53-128D-4D42-AFEC-7E3D1D05F248}" type="sibTrans" cxnId="{5AC6542A-84C5-40F0-8AFA-DD99E1EF2ED2}">
      <dgm:prSet/>
      <dgm:spPr/>
      <dgm:t>
        <a:bodyPr/>
        <a:lstStyle/>
        <a:p>
          <a:endParaRPr lang="en-US"/>
        </a:p>
      </dgm:t>
    </dgm:pt>
    <dgm:pt modelId="{53749BBF-2490-463E-9E2A-8EA72882FCD2}">
      <dgm:prSet phldrT="[Text]"/>
      <dgm:spPr/>
      <dgm:t>
        <a:bodyPr/>
        <a:lstStyle/>
        <a:p>
          <a:r>
            <a:rPr lang="en-US" dirty="0"/>
            <a:t>Data </a:t>
          </a:r>
        </a:p>
      </dgm:t>
    </dgm:pt>
    <dgm:pt modelId="{31E4D47E-8655-41F3-A0FD-44B90EFD0406}" type="parTrans" cxnId="{17822660-1401-426D-BB1D-A9CBFB84FDAC}">
      <dgm:prSet/>
      <dgm:spPr/>
      <dgm:t>
        <a:bodyPr/>
        <a:lstStyle/>
        <a:p>
          <a:endParaRPr lang="en-US"/>
        </a:p>
      </dgm:t>
    </dgm:pt>
    <dgm:pt modelId="{1FEA6287-4B89-4E8A-99B0-7B8D1725A098}" type="sibTrans" cxnId="{17822660-1401-426D-BB1D-A9CBFB84FDAC}">
      <dgm:prSet/>
      <dgm:spPr/>
      <dgm:t>
        <a:bodyPr/>
        <a:lstStyle/>
        <a:p>
          <a:endParaRPr lang="en-US"/>
        </a:p>
      </dgm:t>
    </dgm:pt>
    <dgm:pt modelId="{12D6BEB8-200C-4466-9E38-016F59405501}">
      <dgm:prSet phldrT="[Text]"/>
      <dgm:spPr/>
      <dgm:t>
        <a:bodyPr/>
        <a:lstStyle/>
        <a:p>
          <a:r>
            <a:rPr lang="en-US" dirty="0"/>
            <a:t>Results </a:t>
          </a:r>
        </a:p>
      </dgm:t>
    </dgm:pt>
    <dgm:pt modelId="{879ECF19-DA02-4C5C-B042-B6C719DF01D9}" type="parTrans" cxnId="{6FA54657-354A-441F-BC48-2C54EEA5D47B}">
      <dgm:prSet/>
      <dgm:spPr/>
      <dgm:t>
        <a:bodyPr/>
        <a:lstStyle/>
        <a:p>
          <a:endParaRPr lang="en-US"/>
        </a:p>
      </dgm:t>
    </dgm:pt>
    <dgm:pt modelId="{31AFE68A-D787-4EDB-A549-66418FDFE6F2}" type="sibTrans" cxnId="{6FA54657-354A-441F-BC48-2C54EEA5D47B}">
      <dgm:prSet/>
      <dgm:spPr/>
      <dgm:t>
        <a:bodyPr/>
        <a:lstStyle/>
        <a:p>
          <a:endParaRPr lang="en-US"/>
        </a:p>
      </dgm:t>
    </dgm:pt>
    <dgm:pt modelId="{AF421A9E-D346-400F-BEA8-5936265D5C5A}">
      <dgm:prSet phldrT="[Text]"/>
      <dgm:spPr/>
      <dgm:t>
        <a:bodyPr/>
        <a:lstStyle/>
        <a:p>
          <a:r>
            <a:rPr lang="en-US" dirty="0"/>
            <a:t>Summary </a:t>
          </a:r>
        </a:p>
      </dgm:t>
    </dgm:pt>
    <dgm:pt modelId="{E4EDCA85-941B-4235-B076-CA237CD4F0F2}" type="parTrans" cxnId="{C9E60668-31D8-45A5-A0BD-0168C0282B38}">
      <dgm:prSet/>
      <dgm:spPr/>
      <dgm:t>
        <a:bodyPr/>
        <a:lstStyle/>
        <a:p>
          <a:endParaRPr lang="en-US"/>
        </a:p>
      </dgm:t>
    </dgm:pt>
    <dgm:pt modelId="{49B85BCD-508A-4BE4-82C7-6AE01CA8B042}" type="sibTrans" cxnId="{C9E60668-31D8-45A5-A0BD-0168C0282B38}">
      <dgm:prSet/>
      <dgm:spPr/>
      <dgm:t>
        <a:bodyPr/>
        <a:lstStyle/>
        <a:p>
          <a:endParaRPr lang="en-US"/>
        </a:p>
      </dgm:t>
    </dgm:pt>
    <dgm:pt modelId="{8BF2BADC-DF71-456C-824D-FFAA5050FF93}">
      <dgm:prSet phldrT="[Text]"/>
      <dgm:spPr/>
      <dgm:t>
        <a:bodyPr/>
        <a:lstStyle/>
        <a:p>
          <a:r>
            <a:rPr lang="en-US" dirty="0"/>
            <a:t>Methods </a:t>
          </a:r>
        </a:p>
      </dgm:t>
    </dgm:pt>
    <dgm:pt modelId="{957B18EA-C78A-4875-B925-3DAAC38A89B1}" type="parTrans" cxnId="{EB28358D-1B06-4767-B7DD-8FB407D8D565}">
      <dgm:prSet/>
      <dgm:spPr/>
      <dgm:t>
        <a:bodyPr/>
        <a:lstStyle/>
        <a:p>
          <a:endParaRPr lang="en-US"/>
        </a:p>
      </dgm:t>
    </dgm:pt>
    <dgm:pt modelId="{7462AA9B-4409-4C86-87B9-64AB8A84D391}" type="sibTrans" cxnId="{EB28358D-1B06-4767-B7DD-8FB407D8D565}">
      <dgm:prSet/>
      <dgm:spPr/>
      <dgm:t>
        <a:bodyPr/>
        <a:lstStyle/>
        <a:p>
          <a:endParaRPr lang="en-US"/>
        </a:p>
      </dgm:t>
    </dgm:pt>
    <dgm:pt modelId="{CC175221-BF16-4BE0-941E-34CD61BA163A}" type="pres">
      <dgm:prSet presAssocID="{A1622B63-0DF5-4BF1-AC90-7516E0B947D8}" presName="CompostProcess" presStyleCnt="0">
        <dgm:presLayoutVars>
          <dgm:dir/>
          <dgm:resizeHandles val="exact"/>
        </dgm:presLayoutVars>
      </dgm:prSet>
      <dgm:spPr/>
    </dgm:pt>
    <dgm:pt modelId="{FE735056-00F4-43D5-94AE-1C0496568623}" type="pres">
      <dgm:prSet presAssocID="{A1622B63-0DF5-4BF1-AC90-7516E0B947D8}" presName="arrow" presStyleLbl="bgShp" presStyleIdx="0" presStyleCnt="1" custLinFactNeighborX="3631" custLinFactNeighborY="-1436"/>
      <dgm:spPr/>
    </dgm:pt>
    <dgm:pt modelId="{15F049A3-B562-437A-AD3E-166BFADC273C}" type="pres">
      <dgm:prSet presAssocID="{A1622B63-0DF5-4BF1-AC90-7516E0B947D8}" presName="linearProcess" presStyleCnt="0"/>
      <dgm:spPr/>
    </dgm:pt>
    <dgm:pt modelId="{D66D1FBB-1014-4649-AD32-B9C283B13999}" type="pres">
      <dgm:prSet presAssocID="{5544491C-7107-4CD4-A209-DCE4A7EAF934}" presName="textNode" presStyleLbl="node1" presStyleIdx="0" presStyleCnt="6">
        <dgm:presLayoutVars>
          <dgm:bulletEnabled val="1"/>
        </dgm:presLayoutVars>
      </dgm:prSet>
      <dgm:spPr/>
    </dgm:pt>
    <dgm:pt modelId="{15C771CF-7A02-4F63-B2E3-920A6B2D80A0}" type="pres">
      <dgm:prSet presAssocID="{4CCF86F4-5BAC-46D1-8AAB-494A78D7DD44}" presName="sibTrans" presStyleCnt="0"/>
      <dgm:spPr/>
    </dgm:pt>
    <dgm:pt modelId="{BA47051F-BA20-4EBA-91F4-0ACA7E05A09C}" type="pres">
      <dgm:prSet presAssocID="{3C866E16-49EB-4170-AD59-DAB698711142}" presName="textNode" presStyleLbl="node1" presStyleIdx="1" presStyleCnt="6">
        <dgm:presLayoutVars>
          <dgm:bulletEnabled val="1"/>
        </dgm:presLayoutVars>
      </dgm:prSet>
      <dgm:spPr/>
    </dgm:pt>
    <dgm:pt modelId="{21874DB1-5375-4E9E-936D-D80AEFD950B1}" type="pres">
      <dgm:prSet presAssocID="{C9340F53-128D-4D42-AFEC-7E3D1D05F248}" presName="sibTrans" presStyleCnt="0"/>
      <dgm:spPr/>
    </dgm:pt>
    <dgm:pt modelId="{7C3CC4E6-E313-8442-BDA7-0823FE3D89AC}" type="pres">
      <dgm:prSet presAssocID="{53749BBF-2490-463E-9E2A-8EA72882FCD2}" presName="textNode" presStyleLbl="node1" presStyleIdx="2" presStyleCnt="6">
        <dgm:presLayoutVars>
          <dgm:bulletEnabled val="1"/>
        </dgm:presLayoutVars>
      </dgm:prSet>
      <dgm:spPr/>
    </dgm:pt>
    <dgm:pt modelId="{CB6BE3E0-1C77-684E-8FBF-3EEF53974A71}" type="pres">
      <dgm:prSet presAssocID="{1FEA6287-4B89-4E8A-99B0-7B8D1725A098}" presName="sibTrans" presStyleCnt="0"/>
      <dgm:spPr/>
    </dgm:pt>
    <dgm:pt modelId="{5BE4C579-B00F-41DD-B4BC-F065FED0B3D5}" type="pres">
      <dgm:prSet presAssocID="{8BF2BADC-DF71-456C-824D-FFAA5050FF93}" presName="textNode" presStyleLbl="node1" presStyleIdx="3" presStyleCnt="6">
        <dgm:presLayoutVars>
          <dgm:bulletEnabled val="1"/>
        </dgm:presLayoutVars>
      </dgm:prSet>
      <dgm:spPr/>
    </dgm:pt>
    <dgm:pt modelId="{859F5895-EF96-4A28-8DC5-9F89ACEB591C}" type="pres">
      <dgm:prSet presAssocID="{7462AA9B-4409-4C86-87B9-64AB8A84D391}" presName="sibTrans" presStyleCnt="0"/>
      <dgm:spPr/>
    </dgm:pt>
    <dgm:pt modelId="{C234A831-D60D-4E10-A0DC-AADFDD1D4357}" type="pres">
      <dgm:prSet presAssocID="{12D6BEB8-200C-4466-9E38-016F59405501}" presName="textNode" presStyleLbl="node1" presStyleIdx="4" presStyleCnt="6">
        <dgm:presLayoutVars>
          <dgm:bulletEnabled val="1"/>
        </dgm:presLayoutVars>
      </dgm:prSet>
      <dgm:spPr/>
    </dgm:pt>
    <dgm:pt modelId="{0A940736-1D1E-5142-AA90-3D7138A2FA88}" type="pres">
      <dgm:prSet presAssocID="{31AFE68A-D787-4EDB-A549-66418FDFE6F2}" presName="sibTrans" presStyleCnt="0"/>
      <dgm:spPr/>
    </dgm:pt>
    <dgm:pt modelId="{7B3089B0-4715-E24D-893B-7F7800ADFBFE}" type="pres">
      <dgm:prSet presAssocID="{AF421A9E-D346-400F-BEA8-5936265D5C5A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E4630317-CF2B-FE44-9C4D-136190837E73}" type="presOf" srcId="{AF421A9E-D346-400F-BEA8-5936265D5C5A}" destId="{7B3089B0-4715-E24D-893B-7F7800ADFBFE}" srcOrd="0" destOrd="0" presId="urn:microsoft.com/office/officeart/2005/8/layout/hProcess9"/>
    <dgm:cxn modelId="{5AC6542A-84C5-40F0-8AFA-DD99E1EF2ED2}" srcId="{A1622B63-0DF5-4BF1-AC90-7516E0B947D8}" destId="{3C866E16-49EB-4170-AD59-DAB698711142}" srcOrd="1" destOrd="0" parTransId="{15F16E26-67B3-436F-B2EB-E3F34C50FA6C}" sibTransId="{C9340F53-128D-4D42-AFEC-7E3D1D05F248}"/>
    <dgm:cxn modelId="{B06ED62B-3118-456B-BD0A-A570B7E9E74D}" srcId="{A1622B63-0DF5-4BF1-AC90-7516E0B947D8}" destId="{5544491C-7107-4CD4-A209-DCE4A7EAF934}" srcOrd="0" destOrd="0" parTransId="{848E3A80-A360-4673-BE1B-9F3809938E78}" sibTransId="{4CCF86F4-5BAC-46D1-8AAB-494A78D7DD44}"/>
    <dgm:cxn modelId="{6AE56636-25C6-4B24-A66B-B02210BCCA9D}" type="presOf" srcId="{5544491C-7107-4CD4-A209-DCE4A7EAF934}" destId="{D66D1FBB-1014-4649-AD32-B9C283B13999}" srcOrd="0" destOrd="0" presId="urn:microsoft.com/office/officeart/2005/8/layout/hProcess9"/>
    <dgm:cxn modelId="{095A3046-1827-43AA-8690-9A836E97DCC5}" type="presOf" srcId="{3C866E16-49EB-4170-AD59-DAB698711142}" destId="{BA47051F-BA20-4EBA-91F4-0ACA7E05A09C}" srcOrd="0" destOrd="0" presId="urn:microsoft.com/office/officeart/2005/8/layout/hProcess9"/>
    <dgm:cxn modelId="{6FA54657-354A-441F-BC48-2C54EEA5D47B}" srcId="{A1622B63-0DF5-4BF1-AC90-7516E0B947D8}" destId="{12D6BEB8-200C-4466-9E38-016F59405501}" srcOrd="4" destOrd="0" parTransId="{879ECF19-DA02-4C5C-B042-B6C719DF01D9}" sibTransId="{31AFE68A-D787-4EDB-A549-66418FDFE6F2}"/>
    <dgm:cxn modelId="{17822660-1401-426D-BB1D-A9CBFB84FDAC}" srcId="{A1622B63-0DF5-4BF1-AC90-7516E0B947D8}" destId="{53749BBF-2490-463E-9E2A-8EA72882FCD2}" srcOrd="2" destOrd="0" parTransId="{31E4D47E-8655-41F3-A0FD-44B90EFD0406}" sibTransId="{1FEA6287-4B89-4E8A-99B0-7B8D1725A098}"/>
    <dgm:cxn modelId="{18AA5961-22BF-1547-9B55-EF8DD519AB5C}" type="presOf" srcId="{53749BBF-2490-463E-9E2A-8EA72882FCD2}" destId="{7C3CC4E6-E313-8442-BDA7-0823FE3D89AC}" srcOrd="0" destOrd="0" presId="urn:microsoft.com/office/officeart/2005/8/layout/hProcess9"/>
    <dgm:cxn modelId="{C9E60668-31D8-45A5-A0BD-0168C0282B38}" srcId="{A1622B63-0DF5-4BF1-AC90-7516E0B947D8}" destId="{AF421A9E-D346-400F-BEA8-5936265D5C5A}" srcOrd="5" destOrd="0" parTransId="{E4EDCA85-941B-4235-B076-CA237CD4F0F2}" sibTransId="{49B85BCD-508A-4BE4-82C7-6AE01CA8B042}"/>
    <dgm:cxn modelId="{EB28358D-1B06-4767-B7DD-8FB407D8D565}" srcId="{A1622B63-0DF5-4BF1-AC90-7516E0B947D8}" destId="{8BF2BADC-DF71-456C-824D-FFAA5050FF93}" srcOrd="3" destOrd="0" parTransId="{957B18EA-C78A-4875-B925-3DAAC38A89B1}" sibTransId="{7462AA9B-4409-4C86-87B9-64AB8A84D391}"/>
    <dgm:cxn modelId="{B0B853A1-335B-451C-8EED-9BB498C20D46}" type="presOf" srcId="{8BF2BADC-DF71-456C-824D-FFAA5050FF93}" destId="{5BE4C579-B00F-41DD-B4BC-F065FED0B3D5}" srcOrd="0" destOrd="0" presId="urn:microsoft.com/office/officeart/2005/8/layout/hProcess9"/>
    <dgm:cxn modelId="{7F6DBAC3-1DC7-4E55-A375-017A4505B10F}" type="presOf" srcId="{A1622B63-0DF5-4BF1-AC90-7516E0B947D8}" destId="{CC175221-BF16-4BE0-941E-34CD61BA163A}" srcOrd="0" destOrd="0" presId="urn:microsoft.com/office/officeart/2005/8/layout/hProcess9"/>
    <dgm:cxn modelId="{7EA99ADB-D597-4109-9D71-3EB62B4A4A9B}" type="presOf" srcId="{12D6BEB8-200C-4466-9E38-016F59405501}" destId="{C234A831-D60D-4E10-A0DC-AADFDD1D4357}" srcOrd="0" destOrd="0" presId="urn:microsoft.com/office/officeart/2005/8/layout/hProcess9"/>
    <dgm:cxn modelId="{67E108B1-BDEF-4E87-9DC0-2413B22A70C4}" type="presParOf" srcId="{CC175221-BF16-4BE0-941E-34CD61BA163A}" destId="{FE735056-00F4-43D5-94AE-1C0496568623}" srcOrd="0" destOrd="0" presId="urn:microsoft.com/office/officeart/2005/8/layout/hProcess9"/>
    <dgm:cxn modelId="{BEA5257B-95BE-43CA-8B59-9865BAB68760}" type="presParOf" srcId="{CC175221-BF16-4BE0-941E-34CD61BA163A}" destId="{15F049A3-B562-437A-AD3E-166BFADC273C}" srcOrd="1" destOrd="0" presId="urn:microsoft.com/office/officeart/2005/8/layout/hProcess9"/>
    <dgm:cxn modelId="{2AF49F9E-52BD-4C26-A86D-C53E94365C05}" type="presParOf" srcId="{15F049A3-B562-437A-AD3E-166BFADC273C}" destId="{D66D1FBB-1014-4649-AD32-B9C283B13999}" srcOrd="0" destOrd="0" presId="urn:microsoft.com/office/officeart/2005/8/layout/hProcess9"/>
    <dgm:cxn modelId="{7B9869D0-48F9-4298-88CF-EEE868359A26}" type="presParOf" srcId="{15F049A3-B562-437A-AD3E-166BFADC273C}" destId="{15C771CF-7A02-4F63-B2E3-920A6B2D80A0}" srcOrd="1" destOrd="0" presId="urn:microsoft.com/office/officeart/2005/8/layout/hProcess9"/>
    <dgm:cxn modelId="{81F5E2E9-F3B4-477E-85F3-660FEFCBE391}" type="presParOf" srcId="{15F049A3-B562-437A-AD3E-166BFADC273C}" destId="{BA47051F-BA20-4EBA-91F4-0ACA7E05A09C}" srcOrd="2" destOrd="0" presId="urn:microsoft.com/office/officeart/2005/8/layout/hProcess9"/>
    <dgm:cxn modelId="{593F90EE-7D5F-4943-ACEF-C900BADE7987}" type="presParOf" srcId="{15F049A3-B562-437A-AD3E-166BFADC273C}" destId="{21874DB1-5375-4E9E-936D-D80AEFD950B1}" srcOrd="3" destOrd="0" presId="urn:microsoft.com/office/officeart/2005/8/layout/hProcess9"/>
    <dgm:cxn modelId="{C5B6A50C-A219-A34C-9AC0-31DB56F48D7D}" type="presParOf" srcId="{15F049A3-B562-437A-AD3E-166BFADC273C}" destId="{7C3CC4E6-E313-8442-BDA7-0823FE3D89AC}" srcOrd="4" destOrd="0" presId="urn:microsoft.com/office/officeart/2005/8/layout/hProcess9"/>
    <dgm:cxn modelId="{86A25629-5712-A14A-B4DD-6D3160211028}" type="presParOf" srcId="{15F049A3-B562-437A-AD3E-166BFADC273C}" destId="{CB6BE3E0-1C77-684E-8FBF-3EEF53974A71}" srcOrd="5" destOrd="0" presId="urn:microsoft.com/office/officeart/2005/8/layout/hProcess9"/>
    <dgm:cxn modelId="{3214CFEA-ABC1-4D05-9A29-5614D9D03EBA}" type="presParOf" srcId="{15F049A3-B562-437A-AD3E-166BFADC273C}" destId="{5BE4C579-B00F-41DD-B4BC-F065FED0B3D5}" srcOrd="6" destOrd="0" presId="urn:microsoft.com/office/officeart/2005/8/layout/hProcess9"/>
    <dgm:cxn modelId="{9BB603E1-54E4-4939-BA10-94642A38B91A}" type="presParOf" srcId="{15F049A3-B562-437A-AD3E-166BFADC273C}" destId="{859F5895-EF96-4A28-8DC5-9F89ACEB591C}" srcOrd="7" destOrd="0" presId="urn:microsoft.com/office/officeart/2005/8/layout/hProcess9"/>
    <dgm:cxn modelId="{FC6FAA58-7583-40DD-8FB7-603CC74184C2}" type="presParOf" srcId="{15F049A3-B562-437A-AD3E-166BFADC273C}" destId="{C234A831-D60D-4E10-A0DC-AADFDD1D4357}" srcOrd="8" destOrd="0" presId="urn:microsoft.com/office/officeart/2005/8/layout/hProcess9"/>
    <dgm:cxn modelId="{3B6EE3FA-BB0F-D641-9538-B1A5C23A40CB}" type="presParOf" srcId="{15F049A3-B562-437A-AD3E-166BFADC273C}" destId="{0A940736-1D1E-5142-AA90-3D7138A2FA88}" srcOrd="9" destOrd="0" presId="urn:microsoft.com/office/officeart/2005/8/layout/hProcess9"/>
    <dgm:cxn modelId="{37194CD6-426D-CC4F-A5C1-BF29DA6B4770}" type="presParOf" srcId="{15F049A3-B562-437A-AD3E-166BFADC273C}" destId="{7B3089B0-4715-E24D-893B-7F7800ADFBFE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5056-00F4-43D5-94AE-1C0496568623}">
      <dsp:nvSpPr>
        <dsp:cNvPr id="0" name=""/>
        <dsp:cNvSpPr/>
      </dsp:nvSpPr>
      <dsp:spPr>
        <a:xfrm>
          <a:off x="929362" y="0"/>
          <a:ext cx="7462043" cy="287972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D1FBB-1014-4649-AD32-B9C283B13999}">
      <dsp:nvSpPr>
        <dsp:cNvPr id="0" name=""/>
        <dsp:cNvSpPr/>
      </dsp:nvSpPr>
      <dsp:spPr>
        <a:xfrm>
          <a:off x="1152" y="863917"/>
          <a:ext cx="1386675" cy="1151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Motivations </a:t>
          </a:r>
        </a:p>
      </dsp:txBody>
      <dsp:txXfrm>
        <a:off x="57383" y="920148"/>
        <a:ext cx="1274213" cy="1039428"/>
      </dsp:txXfrm>
    </dsp:sp>
    <dsp:sp modelId="{BA47051F-BA20-4EBA-91F4-0ACA7E05A09C}">
      <dsp:nvSpPr>
        <dsp:cNvPr id="0" name=""/>
        <dsp:cNvSpPr/>
      </dsp:nvSpPr>
      <dsp:spPr>
        <a:xfrm>
          <a:off x="1479131" y="863917"/>
          <a:ext cx="1386675" cy="1151890"/>
        </a:xfrm>
        <a:prstGeom prst="roundRect">
          <a:avLst/>
        </a:prstGeom>
        <a:solidFill>
          <a:schemeClr val="accent2">
            <a:hueOff val="-2070378"/>
            <a:satOff val="9172"/>
            <a:lumOff val="-3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Background Information </a:t>
          </a:r>
        </a:p>
      </dsp:txBody>
      <dsp:txXfrm>
        <a:off x="1535362" y="920148"/>
        <a:ext cx="1274213" cy="1039428"/>
      </dsp:txXfrm>
    </dsp:sp>
    <dsp:sp modelId="{7C3CC4E6-E313-8442-BDA7-0823FE3D89AC}">
      <dsp:nvSpPr>
        <dsp:cNvPr id="0" name=""/>
        <dsp:cNvSpPr/>
      </dsp:nvSpPr>
      <dsp:spPr>
        <a:xfrm>
          <a:off x="2957110" y="863917"/>
          <a:ext cx="1386675" cy="1151890"/>
        </a:xfrm>
        <a:prstGeom prst="roundRect">
          <a:avLst/>
        </a:prstGeom>
        <a:solidFill>
          <a:schemeClr val="accent2">
            <a:hueOff val="-4140755"/>
            <a:satOff val="18344"/>
            <a:lumOff val="-6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</a:t>
          </a:r>
        </a:p>
      </dsp:txBody>
      <dsp:txXfrm>
        <a:off x="3013341" y="920148"/>
        <a:ext cx="1274213" cy="1039428"/>
      </dsp:txXfrm>
    </dsp:sp>
    <dsp:sp modelId="{5BE4C579-B00F-41DD-B4BC-F065FED0B3D5}">
      <dsp:nvSpPr>
        <dsp:cNvPr id="0" name=""/>
        <dsp:cNvSpPr/>
      </dsp:nvSpPr>
      <dsp:spPr>
        <a:xfrm>
          <a:off x="4435089" y="863917"/>
          <a:ext cx="1386675" cy="1151890"/>
        </a:xfrm>
        <a:prstGeom prst="roundRect">
          <a:avLst/>
        </a:prstGeom>
        <a:solidFill>
          <a:schemeClr val="accent2">
            <a:hueOff val="-6211133"/>
            <a:satOff val="27515"/>
            <a:lumOff val="-10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Methods </a:t>
          </a:r>
        </a:p>
      </dsp:txBody>
      <dsp:txXfrm>
        <a:off x="4491320" y="920148"/>
        <a:ext cx="1274213" cy="1039428"/>
      </dsp:txXfrm>
    </dsp:sp>
    <dsp:sp modelId="{C234A831-D60D-4E10-A0DC-AADFDD1D4357}">
      <dsp:nvSpPr>
        <dsp:cNvPr id="0" name=""/>
        <dsp:cNvSpPr/>
      </dsp:nvSpPr>
      <dsp:spPr>
        <a:xfrm>
          <a:off x="5913068" y="863917"/>
          <a:ext cx="1386675" cy="1151890"/>
        </a:xfrm>
        <a:prstGeom prst="roundRect">
          <a:avLst/>
        </a:prstGeom>
        <a:solidFill>
          <a:schemeClr val="accent2">
            <a:hueOff val="-8281511"/>
            <a:satOff val="36687"/>
            <a:lumOff val="-13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 </a:t>
          </a:r>
        </a:p>
      </dsp:txBody>
      <dsp:txXfrm>
        <a:off x="5969299" y="920148"/>
        <a:ext cx="1274213" cy="1039428"/>
      </dsp:txXfrm>
    </dsp:sp>
    <dsp:sp modelId="{7B3089B0-4715-E24D-893B-7F7800ADFBFE}">
      <dsp:nvSpPr>
        <dsp:cNvPr id="0" name=""/>
        <dsp:cNvSpPr/>
      </dsp:nvSpPr>
      <dsp:spPr>
        <a:xfrm>
          <a:off x="7391047" y="863917"/>
          <a:ext cx="1386675" cy="1151890"/>
        </a:xfrm>
        <a:prstGeom prst="round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Summary </a:t>
          </a:r>
        </a:p>
      </dsp:txBody>
      <dsp:txXfrm>
        <a:off x="7447278" y="920148"/>
        <a:ext cx="1274213" cy="1039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89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0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0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1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6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0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5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4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6092539-5146-D642-A75E-898379E13F1B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4D1B379-472B-724F-928B-B180103C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www.statisticshowto.com/wp-content/uploads/2015/03/Welchs-test-for-unequal-variances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s%20Test%20for%20Unequal%20Variances%20(also%20called%20Welch" TargetMode="External"/><Relationship Id="rId2" Type="http://schemas.openxmlformats.org/officeDocument/2006/relationships/hyperlink" Target="https://www.ipcc-data.org/guidelines/pages/glossary/glossary_r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www.me.psu.edu/cimbala/Learning/Fluid/Introductory/eulerian.gif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D812-9B2F-424D-BB1F-82758C49A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1122363"/>
            <a:ext cx="11558587" cy="2387600"/>
          </a:xfrm>
        </p:spPr>
        <p:txBody>
          <a:bodyPr>
            <a:normAutofit/>
          </a:bodyPr>
          <a:lstStyle/>
          <a:p>
            <a:r>
              <a:rPr lang="en-US" dirty="0"/>
              <a:t>Climate Change Intensification of Horizontal Water Vapor Transport in CMIP5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9890A-1A34-F843-8E7D-4947D3995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688" y="3602038"/>
            <a:ext cx="10487025" cy="1655762"/>
          </a:xfrm>
        </p:spPr>
        <p:txBody>
          <a:bodyPr>
            <a:normAutofit/>
          </a:bodyPr>
          <a:lstStyle/>
          <a:p>
            <a:r>
              <a:rPr lang="en-US" dirty="0"/>
              <a:t>David A. Lavers, F. Martin Ralph, Duane E. </a:t>
            </a:r>
            <a:r>
              <a:rPr lang="en-US" dirty="0" err="1"/>
              <a:t>Waliser</a:t>
            </a:r>
            <a:r>
              <a:rPr lang="en-US" dirty="0"/>
              <a:t>, Alexander </a:t>
            </a:r>
            <a:r>
              <a:rPr lang="en-US" dirty="0" err="1"/>
              <a:t>Gershunov</a:t>
            </a:r>
            <a:r>
              <a:rPr lang="en-US" dirty="0"/>
              <a:t>, and Michael D. </a:t>
            </a:r>
            <a:r>
              <a:rPr lang="en-US" dirty="0" err="1"/>
              <a:t>Dettinger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0BA89-3CAF-D34C-B6F7-FF39ED5771C8}"/>
              </a:ext>
            </a:extLst>
          </p:cNvPr>
          <p:cNvSpPr txBox="1"/>
          <p:nvPr/>
        </p:nvSpPr>
        <p:spPr>
          <a:xfrm>
            <a:off x="10272713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Sara Ross </a:t>
            </a:r>
          </a:p>
          <a:p>
            <a:pPr algn="ctr"/>
            <a:r>
              <a:rPr lang="en-US" dirty="0"/>
              <a:t>ATMS 790 </a:t>
            </a:r>
          </a:p>
          <a:p>
            <a:pPr algn="ctr"/>
            <a:r>
              <a:rPr lang="en-US" dirty="0"/>
              <a:t>March 29,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379D1-F452-7547-BAC7-0781ECBF1C86}"/>
              </a:ext>
            </a:extLst>
          </p:cNvPr>
          <p:cNvSpPr txBox="1"/>
          <p:nvPr/>
        </p:nvSpPr>
        <p:spPr>
          <a:xfrm>
            <a:off x="314324" y="5934670"/>
            <a:ext cx="964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Citation: Lavers, David A., et al. "Climate change intensification of horizontal water vapor transport in CMIP5." </a:t>
            </a:r>
            <a:r>
              <a:rPr lang="en-US" i="1" dirty="0"/>
              <a:t>Geophysical Research Letters</a:t>
            </a:r>
            <a:r>
              <a:rPr lang="en-US" dirty="0"/>
              <a:t> 42.13 (2015): 5617-5625.</a:t>
            </a:r>
          </a:p>
        </p:txBody>
      </p:sp>
    </p:spTree>
    <p:extLst>
      <p:ext uri="{BB962C8B-B14F-4D97-AF65-F5344CB8AC3E}">
        <p14:creationId xmlns:p14="http://schemas.microsoft.com/office/powerpoint/2010/main" val="35456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D3C4-4B4B-A445-A314-433A4005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Emission Scenarios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RCP 8.5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D0EB8-3717-814D-BB4E-E2A935A90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054" y="536785"/>
            <a:ext cx="5854951" cy="5784427"/>
          </a:xfrm>
        </p:spPr>
        <p:txBody>
          <a:bodyPr anchor="ctr"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Business as Usual” Scenario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High pathway for a radiative forcing that reaches greater than 8.5 W m</a:t>
            </a:r>
            <a:r>
              <a:rPr lang="en-US" sz="2000" baseline="30000" dirty="0">
                <a:solidFill>
                  <a:schemeClr val="bg1"/>
                </a:solidFill>
              </a:rPr>
              <a:t>-2</a:t>
            </a:r>
            <a:r>
              <a:rPr lang="en-US" sz="2000" dirty="0">
                <a:solidFill>
                  <a:schemeClr val="bg1"/>
                </a:solidFill>
              </a:rPr>
              <a:t> by 2100 and continues to rise for some amount of time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 Has the greatest impact on future climate 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Highest pathway when looking at the common 4 </a:t>
            </a:r>
          </a:p>
          <a:p>
            <a:pPr lvl="1" algn="just"/>
            <a:r>
              <a:rPr lang="en-US" sz="2000" dirty="0">
                <a:solidFill>
                  <a:schemeClr val="bg1"/>
                </a:solidFill>
              </a:rPr>
              <a:t>RCP 3.0 (reduction)</a:t>
            </a:r>
          </a:p>
          <a:p>
            <a:pPr lvl="1" algn="just"/>
            <a:r>
              <a:rPr lang="en-US" sz="2000" dirty="0">
                <a:solidFill>
                  <a:schemeClr val="bg1"/>
                </a:solidFill>
              </a:rPr>
              <a:t>RCP 4.5 (stabilize) </a:t>
            </a:r>
          </a:p>
          <a:p>
            <a:pPr lvl="1" algn="just"/>
            <a:r>
              <a:rPr lang="en-US" sz="2000" dirty="0">
                <a:solidFill>
                  <a:schemeClr val="bg1"/>
                </a:solidFill>
              </a:rPr>
              <a:t>RCP 6.0 (stabilize) </a:t>
            </a:r>
          </a:p>
          <a:p>
            <a:pPr lvl="1" algn="just"/>
            <a:r>
              <a:rPr lang="en-US" sz="2000" dirty="0">
                <a:solidFill>
                  <a:schemeClr val="bg1"/>
                </a:solidFill>
              </a:rPr>
              <a:t>RCP 8.5 (increase)</a:t>
            </a:r>
          </a:p>
          <a:p>
            <a:pPr lvl="1" algn="just"/>
            <a:endParaRPr lang="en-US" dirty="0">
              <a:solidFill>
                <a:schemeClr val="bg1"/>
              </a:solidFill>
            </a:endParaRPr>
          </a:p>
          <a:p>
            <a:pPr lvl="1" algn="just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0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7C1AF-1D60-8A4C-AE4D-5D03C44C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D0776-12F6-DF47-A83E-7DF0BDE6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244" y="1841447"/>
            <a:ext cx="8779512" cy="376625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404040"/>
                </a:solidFill>
              </a:rPr>
              <a:t>22 GCMs from the CMIP 5 </a:t>
            </a:r>
          </a:p>
          <a:p>
            <a:r>
              <a:rPr lang="en-US" dirty="0">
                <a:solidFill>
                  <a:srgbClr val="404040"/>
                </a:solidFill>
              </a:rPr>
              <a:t>Models used had a horizontal resolution ranging from </a:t>
            </a:r>
            <a:r>
              <a:rPr lang="en-US" dirty="0"/>
              <a:t> 1.125° × 1.125° to 2.813° × 2.813</a:t>
            </a:r>
          </a:p>
          <a:p>
            <a:r>
              <a:rPr lang="en-US" dirty="0">
                <a:solidFill>
                  <a:srgbClr val="404040"/>
                </a:solidFill>
              </a:rPr>
              <a:t>Three simulations considered: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Historical: 1979-2005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RCP 4.5: 2073-2099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RCP 8.5: 2073-2099</a:t>
            </a:r>
          </a:p>
          <a:p>
            <a:r>
              <a:rPr lang="en-US" dirty="0">
                <a:solidFill>
                  <a:srgbClr val="404040"/>
                </a:solidFill>
              </a:rPr>
              <a:t>Calculated in the Eulerian framework</a:t>
            </a:r>
          </a:p>
          <a:p>
            <a:r>
              <a:rPr lang="en-US" dirty="0">
                <a:solidFill>
                  <a:srgbClr val="404040"/>
                </a:solidFill>
              </a:rPr>
              <a:t>Daily data: 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Specific Humidity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Zonal Wind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Meridional Wind  </a:t>
            </a:r>
          </a:p>
          <a:p>
            <a:pPr lvl="1"/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9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2CA70-E3ED-3347-8F41-8E94A9A46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399E5-83E4-5A4C-AA20-07BECB88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Mean, Standard Deviation and 95</a:t>
            </a:r>
            <a:r>
              <a:rPr lang="en-US" baseline="30000" dirty="0">
                <a:solidFill>
                  <a:srgbClr val="404040"/>
                </a:solidFill>
              </a:rPr>
              <a:t>th</a:t>
            </a:r>
            <a:r>
              <a:rPr lang="en-US" dirty="0">
                <a:solidFill>
                  <a:srgbClr val="404040"/>
                </a:solidFill>
              </a:rPr>
              <a:t> percentiles of the daily IVT at each grid point were calculated for each model </a:t>
            </a:r>
          </a:p>
          <a:p>
            <a:r>
              <a:rPr lang="en-US" dirty="0">
                <a:solidFill>
                  <a:srgbClr val="404040"/>
                </a:solidFill>
              </a:rPr>
              <a:t>Time Steps with no IVT </a:t>
            </a:r>
            <a:r>
              <a:rPr lang="en-US">
                <a:solidFill>
                  <a:srgbClr val="404040"/>
                </a:solidFill>
              </a:rPr>
              <a:t>were masked </a:t>
            </a:r>
            <a:r>
              <a:rPr lang="en-US" dirty="0">
                <a:solidFill>
                  <a:srgbClr val="404040"/>
                </a:solidFill>
              </a:rPr>
              <a:t>before statistical analysis</a:t>
            </a:r>
          </a:p>
          <a:p>
            <a:r>
              <a:rPr lang="en-US" dirty="0">
                <a:solidFill>
                  <a:srgbClr val="404040"/>
                </a:solidFill>
              </a:rPr>
              <a:t>Welch’s t Test was employed at each grid point </a:t>
            </a:r>
          </a:p>
          <a:p>
            <a:r>
              <a:rPr lang="en-US" dirty="0">
                <a:solidFill>
                  <a:srgbClr val="404040"/>
                </a:solidFill>
              </a:rPr>
              <a:t>Area-Weighted global average mean IVT, specific humidity and wind changes between historical and RCP scenarios were also calculated and summarized 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6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8A82-B24C-7548-9DAB-DB0E1050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867"/>
            <a:ext cx="10515600" cy="9022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 </a:t>
            </a:r>
            <a:br>
              <a:rPr lang="en-US" dirty="0"/>
            </a:br>
            <a:r>
              <a:rPr lang="en-US" dirty="0"/>
              <a:t>DJF days over 1979-2005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66FB0F0-4B6F-B748-90BA-CBD0C7FB1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82" t="23532" r="25094" b="20197"/>
          <a:stretch/>
        </p:blipFill>
        <p:spPr>
          <a:xfrm>
            <a:off x="6891867" y="1385890"/>
            <a:ext cx="4461933" cy="52869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4624A9-EEBC-124C-9600-2A6DA46926F3}"/>
              </a:ext>
            </a:extLst>
          </p:cNvPr>
          <p:cNvSpPr txBox="1"/>
          <p:nvPr/>
        </p:nvSpPr>
        <p:spPr>
          <a:xfrm>
            <a:off x="1253066" y="1582517"/>
            <a:ext cx="48429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IVT is associated with extratropical cyclones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Figure 1 in article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All fields shown on a common 2.5 degree by 2.5-degree grid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ERA-Interim Reanalysis compared to CMIP Historical run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Variability greatest in the midlatitudes </a:t>
            </a:r>
          </a:p>
        </p:txBody>
      </p:sp>
    </p:spTree>
    <p:extLst>
      <p:ext uri="{BB962C8B-B14F-4D97-AF65-F5344CB8AC3E}">
        <p14:creationId xmlns:p14="http://schemas.microsoft.com/office/powerpoint/2010/main" val="3612808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65EF-6BDD-0941-9376-06E5BC19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152402"/>
            <a:ext cx="10515600" cy="9313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JJA days over 1979-2005 </a:t>
            </a:r>
          </a:p>
        </p:txBody>
      </p:sp>
      <p:pic>
        <p:nvPicPr>
          <p:cNvPr id="9" name="Content Placeholder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69F20DF-324E-8E48-8781-0ACEE119A14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9082" t="25486" r="25094" b="18014"/>
          <a:stretch/>
        </p:blipFill>
        <p:spPr>
          <a:xfrm>
            <a:off x="6727613" y="1402078"/>
            <a:ext cx="4389120" cy="530352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FDEA01-2308-6C41-9EC7-B4E2AE48AFA9}"/>
              </a:ext>
            </a:extLst>
          </p:cNvPr>
          <p:cNvSpPr txBox="1"/>
          <p:nvPr/>
        </p:nvSpPr>
        <p:spPr>
          <a:xfrm>
            <a:off x="1405467" y="1653181"/>
            <a:ext cx="4216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Figure 2 in article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All fields shown on a common 2.5 degree by 2.5-degree grid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ERA-Interim Reanalysis compared to CMIP Historical run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Take note of the high </a:t>
            </a:r>
            <a:r>
              <a:rPr lang="en-US" sz="2400" dirty="0" err="1"/>
              <a:t>multimodel</a:t>
            </a:r>
            <a:r>
              <a:rPr lang="en-US" sz="2400" dirty="0"/>
              <a:t> signal over the eastern equatorial Pacific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8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56AB-7E47-0545-9DAB-840300E2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38159"/>
            <a:ext cx="7729728" cy="1188720"/>
          </a:xfrm>
        </p:spPr>
        <p:txBody>
          <a:bodyPr/>
          <a:lstStyle/>
          <a:p>
            <a:pPr algn="ctr"/>
            <a:r>
              <a:rPr lang="en-US" dirty="0"/>
              <a:t>Welch’s </a:t>
            </a:r>
            <a:r>
              <a:rPr lang="en-US" i="1" dirty="0"/>
              <a:t>t</a:t>
            </a:r>
            <a:r>
              <a:rPr lang="en-US" dirty="0"/>
              <a:t> Test Null Hypothesis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A74B-2DC1-D64B-939B-322B955C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3291844"/>
            <a:ext cx="10210799" cy="31047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X: Sample Mean </a:t>
            </a:r>
          </a:p>
          <a:p>
            <a:pPr marL="0" indent="0">
              <a:buNone/>
            </a:pPr>
            <a:r>
              <a:rPr lang="en-US" dirty="0"/>
              <a:t>S: Sample Standard Deviation </a:t>
            </a:r>
          </a:p>
          <a:p>
            <a:pPr marL="0" indent="0">
              <a:buNone/>
            </a:pPr>
            <a:r>
              <a:rPr lang="en-US" dirty="0"/>
              <a:t>N: Sample Size </a:t>
            </a:r>
          </a:p>
          <a:p>
            <a:endParaRPr lang="en-US" dirty="0"/>
          </a:p>
          <a:p>
            <a:pPr algn="just"/>
            <a:r>
              <a:rPr lang="en-US" dirty="0"/>
              <a:t>Welch’s Test for Unequal Variance  is a modification to the standard student t test to see if two sample means are vastly different</a:t>
            </a:r>
          </a:p>
          <a:p>
            <a:pPr algn="just"/>
            <a:r>
              <a:rPr lang="en-US" dirty="0"/>
              <a:t>Null Hypothesis: is a statistical theory that suggests that there is no statistical relationship and significance that exists in a set of given variables</a:t>
            </a:r>
          </a:p>
          <a:p>
            <a:pPr algn="just"/>
            <a:r>
              <a:rPr lang="en-US" dirty="0"/>
              <a:t>Variance: is a measure of variability, tells us the degree of spread that might be in a data set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173FB6C-7376-1C43-9F54-F250A27608A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84514" y="1899412"/>
            <a:ext cx="118650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7831918-5B28-1B44-AE3F-F3E4ABE5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/>
          <a:stretch>
            <a:fillRect/>
          </a:stretch>
        </p:blipFill>
        <p:spPr bwMode="auto">
          <a:xfrm>
            <a:off x="2779098" y="1868187"/>
            <a:ext cx="5858933" cy="13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6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4EE3-8C03-294C-9211-C8CCA4C0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144991"/>
            <a:ext cx="10515600" cy="8466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RCP Results </a:t>
            </a:r>
            <a:br>
              <a:rPr lang="en-US" dirty="0"/>
            </a:br>
            <a:r>
              <a:rPr lang="en-US" dirty="0"/>
              <a:t>DJF days over 2073-2099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8431111-33E9-AD46-86FB-CB4DCD63F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21" t="23714" r="25716" b="21123"/>
          <a:stretch/>
        </p:blipFill>
        <p:spPr>
          <a:xfrm>
            <a:off x="5960533" y="1089025"/>
            <a:ext cx="5536142" cy="5200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54B76-4320-7747-BC6D-54E5D136DE58}"/>
              </a:ext>
            </a:extLst>
          </p:cNvPr>
          <p:cNvSpPr txBox="1"/>
          <p:nvPr/>
        </p:nvSpPr>
        <p:spPr>
          <a:xfrm>
            <a:off x="981075" y="1089025"/>
            <a:ext cx="3962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Figure 3 in article </a:t>
            </a:r>
          </a:p>
          <a:p>
            <a:pPr algn="just"/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CMIP5 RCP Data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All fields shown on a common 2.5 degree by 2.5-degree grid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Black dots in images a-f represent grid points where the Welch’s t test null hypothesis for equal mean is rejected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0.01 significance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9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0EE9-2551-CA48-BF07-0979DEC7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555" y="304800"/>
            <a:ext cx="10515600" cy="7789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Zonal Average percentage change </a:t>
            </a:r>
            <a:br>
              <a:rPr lang="en-US" dirty="0"/>
            </a:br>
            <a:r>
              <a:rPr lang="en-US" dirty="0"/>
              <a:t>DJF and JJA for 1979-2005 to 2073-2099</a:t>
            </a:r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6951E9B-6CBB-A84D-A302-214003761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91" t="23058" r="28589" b="22765"/>
          <a:stretch/>
        </p:blipFill>
        <p:spPr>
          <a:xfrm>
            <a:off x="7078134" y="1219200"/>
            <a:ext cx="4527021" cy="5511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2C049-3639-2C46-8C72-5A8CB1E5D939}"/>
              </a:ext>
            </a:extLst>
          </p:cNvPr>
          <p:cNvSpPr txBox="1"/>
          <p:nvPr/>
        </p:nvSpPr>
        <p:spPr>
          <a:xfrm>
            <a:off x="1574800" y="1595021"/>
            <a:ext cx="426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Figure 4 in article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Range of the percentage changes in the RCP4.5 and RCP8.5 scenarios is given by the blue and red envelopes, respectively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 thick blue and red lines are the </a:t>
            </a:r>
            <a:r>
              <a:rPr lang="en-US" sz="2400" dirty="0" err="1"/>
              <a:t>multimodel</a:t>
            </a:r>
            <a:r>
              <a:rPr lang="en-US" sz="2400" dirty="0"/>
              <a:t> mean percentage changes from the RCP4.5 and RCP8.5 scenarios in the 22 CMIP5 models</a:t>
            </a:r>
          </a:p>
        </p:txBody>
      </p:sp>
    </p:spTree>
    <p:extLst>
      <p:ext uri="{BB962C8B-B14F-4D97-AF65-F5344CB8AC3E}">
        <p14:creationId xmlns:p14="http://schemas.microsoft.com/office/powerpoint/2010/main" val="220622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BDEB-CC6D-F44B-A852-FC1727D5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95"/>
            <a:ext cx="10515600" cy="85069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Zonal Average Percentage Changes </a:t>
            </a:r>
            <a:br>
              <a:rPr lang="en-US" dirty="0"/>
            </a:br>
            <a:r>
              <a:rPr lang="en-US" dirty="0"/>
              <a:t>850 </a:t>
            </a:r>
            <a:r>
              <a:rPr lang="en-US" dirty="0" err="1"/>
              <a:t>hpa</a:t>
            </a:r>
            <a:r>
              <a:rPr lang="en-US" dirty="0"/>
              <a:t> specific Humidity and Wind magnitudes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319C6C2-9960-A44F-B25F-6CE9C9EA20D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3501" t="23057" r="28178" b="22766"/>
          <a:stretch/>
        </p:blipFill>
        <p:spPr>
          <a:xfrm>
            <a:off x="6827520" y="1097280"/>
            <a:ext cx="4526280" cy="56374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29506-C9E6-8647-A8D4-F9BE9B1B3D3F}"/>
              </a:ext>
            </a:extLst>
          </p:cNvPr>
          <p:cNvSpPr txBox="1"/>
          <p:nvPr/>
        </p:nvSpPr>
        <p:spPr>
          <a:xfrm>
            <a:off x="982134" y="1423002"/>
            <a:ext cx="48598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Figure 5 in article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DJF from 1979-2005 to 2073-2099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The range of the percentage changes in the RCP4.5 and RCP8.5 scenarios are given by the blue and red envelopes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The thick blue and red lines are the </a:t>
            </a:r>
            <a:r>
              <a:rPr lang="en-US" sz="2000" dirty="0" err="1"/>
              <a:t>multimodel</a:t>
            </a:r>
            <a:r>
              <a:rPr lang="en-US" sz="2000" dirty="0"/>
              <a:t> mean percentage changes from the RCP4.5 and RCP8.5 scenarios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Values less than 0.001 were masked to guard against extremely high percentage change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9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D2F5-9517-B042-8E2F-1B136BF3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A4FE-44F6-3242-B265-5BCDDF735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134" y="2638043"/>
            <a:ext cx="10160000" cy="310198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atmospheric water vapor flux, as given by the mean and 95th percentiles of IVT, will intensify under projected climate change</a:t>
            </a:r>
          </a:p>
          <a:p>
            <a:pPr lvl="0"/>
            <a:r>
              <a:rPr lang="en-US" dirty="0"/>
              <a:t>The high-latitude IVT exhibits the largest percentage increases, especially during DJF</a:t>
            </a:r>
          </a:p>
          <a:p>
            <a:pPr lvl="0"/>
            <a:r>
              <a:rPr lang="en-US" dirty="0"/>
              <a:t>The IVT variability characterized by the standard deviation will increase.</a:t>
            </a:r>
          </a:p>
          <a:p>
            <a:pPr lvl="0"/>
            <a:r>
              <a:rPr lang="en-US" dirty="0"/>
              <a:t>Results suggest that the changing IVT statistics are predominantly due to increasing low-altitude specific humidity</a:t>
            </a:r>
          </a:p>
        </p:txBody>
      </p:sp>
      <p:pic>
        <p:nvPicPr>
          <p:cNvPr id="3074" name="Picture 2" descr="Polar ice, atmospheric water vapor biggest drivers of variation among  climate models">
            <a:extLst>
              <a:ext uri="{FF2B5EF4-FFF2-40B4-BE49-F238E27FC236}">
                <a16:creationId xmlns:a16="http://schemas.microsoft.com/office/drawing/2014/main" id="{24D693FD-669B-C145-ACA3-35367AB5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721910"/>
            <a:ext cx="3492500" cy="20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9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DCC9-4D98-B541-BABE-770BEA99F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Presentation Outline 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E9754A1-E6FF-AC44-8C4A-8AF2478255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838836"/>
              </p:ext>
            </p:extLst>
          </p:nvPr>
        </p:nvGraphicFramePr>
        <p:xfrm>
          <a:off x="1706563" y="2290763"/>
          <a:ext cx="8778875" cy="287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08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416-335E-A241-AEE3-472FF1F3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Email: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saraross@nevada.unr.edu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BBFCB-8AE3-8140-AC7B-2CB3C17F9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5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612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B8A6F-7F3A-8549-B704-A65E6D78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609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342E-76DC-4042-BB4E-DBF597491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355" y="592666"/>
            <a:ext cx="6895840" cy="658706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Climate Model Intercomparison Project</a:t>
            </a:r>
          </a:p>
          <a:p>
            <a:pPr algn="just"/>
            <a:r>
              <a:rPr lang="en-US" dirty="0"/>
              <a:t>http://cmip5.whoi.edu/?</a:t>
            </a:r>
            <a:r>
              <a:rPr lang="en-US" dirty="0" err="1"/>
              <a:t>page_id</a:t>
            </a:r>
            <a:r>
              <a:rPr lang="en-US" dirty="0"/>
              <a:t>=55 </a:t>
            </a:r>
          </a:p>
          <a:p>
            <a:pPr marL="0" indent="0" algn="just">
              <a:buNone/>
            </a:pPr>
            <a:r>
              <a:rPr lang="en-US" b="1" dirty="0"/>
              <a:t>Eulerian Framework</a:t>
            </a:r>
          </a:p>
          <a:p>
            <a:pPr algn="just"/>
            <a:r>
              <a:rPr lang="en-US" dirty="0"/>
              <a:t>https://</a:t>
            </a:r>
            <a:r>
              <a:rPr lang="en-US" dirty="0" err="1"/>
              <a:t>www.me.psu.edu</a:t>
            </a:r>
            <a:r>
              <a:rPr lang="en-US" dirty="0"/>
              <a:t>/</a:t>
            </a:r>
            <a:r>
              <a:rPr lang="en-US" dirty="0" err="1"/>
              <a:t>cimbala</a:t>
            </a:r>
            <a:r>
              <a:rPr lang="en-US" dirty="0"/>
              <a:t>/Learning/Fluid/Introductory/</a:t>
            </a:r>
            <a:r>
              <a:rPr lang="en-US" dirty="0" err="1"/>
              <a:t>descriptions_of_fluid_flows.htm</a:t>
            </a:r>
            <a:endParaRPr lang="en-US" dirty="0"/>
          </a:p>
          <a:p>
            <a:pPr marL="0" indent="0" algn="just">
              <a:buNone/>
            </a:pPr>
            <a:r>
              <a:rPr lang="en-US" b="1" dirty="0"/>
              <a:t>RCP</a:t>
            </a:r>
          </a:p>
          <a:p>
            <a:pPr algn="just"/>
            <a:r>
              <a:rPr lang="en-US" u="sng" dirty="0">
                <a:hlinkClick r:id="rId2"/>
              </a:rPr>
              <a:t>https://www.ipcc-data.org/guidelines/pages/glossary/glossary_r.html</a:t>
            </a:r>
            <a:endParaRPr lang="en-US" dirty="0"/>
          </a:p>
          <a:p>
            <a:pPr algn="just"/>
            <a:r>
              <a:rPr lang="en-US" dirty="0"/>
              <a:t>https://</a:t>
            </a:r>
            <a:r>
              <a:rPr lang="en-US" dirty="0" err="1"/>
              <a:t>sos.noaa.gov</a:t>
            </a:r>
            <a:r>
              <a:rPr lang="en-US" dirty="0"/>
              <a:t>/datasets/climate-model-temperature-change-rcp-45-2006-2100/</a:t>
            </a:r>
          </a:p>
          <a:p>
            <a:pPr marL="0" indent="0" algn="just">
              <a:buNone/>
            </a:pPr>
            <a:r>
              <a:rPr lang="en-US" b="1" dirty="0"/>
              <a:t>Water Vapor Transport </a:t>
            </a:r>
          </a:p>
          <a:p>
            <a:pPr algn="just"/>
            <a:r>
              <a:rPr lang="en-US" dirty="0"/>
              <a:t>https://</a:t>
            </a:r>
            <a:r>
              <a:rPr lang="en-US" dirty="0" err="1"/>
              <a:t>journals.ametsoc.org</a:t>
            </a:r>
            <a:r>
              <a:rPr lang="en-US" dirty="0"/>
              <a:t>/view/journals/</a:t>
            </a:r>
            <a:r>
              <a:rPr lang="en-US" dirty="0" err="1"/>
              <a:t>clim</a:t>
            </a:r>
            <a:r>
              <a:rPr lang="en-US" dirty="0"/>
              <a:t>/33/1/jcli-d-19-0348.1.xml</a:t>
            </a:r>
          </a:p>
          <a:p>
            <a:pPr marL="0" indent="0" algn="just">
              <a:buNone/>
            </a:pPr>
            <a:r>
              <a:rPr lang="en-US" b="1" dirty="0"/>
              <a:t>Welch’s t Test Null Hypothesis</a:t>
            </a:r>
          </a:p>
          <a:p>
            <a:pPr algn="just"/>
            <a:r>
              <a:rPr lang="en-US" u="sng" dirty="0">
                <a:hlinkClick r:id="rId3"/>
              </a:rPr>
              <a:t>https://www.statisticshowto.com/welchs-test-for-unequal-variances/#:~:text=Welch's%20Test%20for%20Unequal%20Variances%20(also%20called%20Welch's%20t%2Dtest,sample%20means%20are%20significantly%20different.&amp;text=The%20null%20hypothesis%20for%20the%20test%20is%20that%20the%20means%20are%20equa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6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92C90-EADB-D242-9C3B-CC581357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900">
                <a:solidFill>
                  <a:srgbClr val="FFFFFF"/>
                </a:solidFill>
              </a:rPr>
              <a:t>Abbreviations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8242-96D8-D446-9B58-B261D5033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3335" y="1446469"/>
            <a:ext cx="5605271" cy="3968496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404040"/>
                </a:solidFill>
              </a:rPr>
              <a:t>CMIP5: </a:t>
            </a:r>
            <a:r>
              <a:rPr lang="en-US" sz="2000" dirty="0">
                <a:solidFill>
                  <a:srgbClr val="404040"/>
                </a:solidFill>
              </a:rPr>
              <a:t>Climate Model Intercomparison Project Phase 5</a:t>
            </a:r>
          </a:p>
          <a:p>
            <a:r>
              <a:rPr lang="en-US" sz="2000" b="1" dirty="0">
                <a:solidFill>
                  <a:srgbClr val="404040"/>
                </a:solidFill>
              </a:rPr>
              <a:t>IVT: </a:t>
            </a:r>
            <a:r>
              <a:rPr lang="en-US" sz="2000" dirty="0">
                <a:solidFill>
                  <a:srgbClr val="404040"/>
                </a:solidFill>
              </a:rPr>
              <a:t>Integrated Vapor Transport </a:t>
            </a:r>
          </a:p>
          <a:p>
            <a:r>
              <a:rPr lang="en-US" sz="2000" b="1" dirty="0">
                <a:solidFill>
                  <a:srgbClr val="404040"/>
                </a:solidFill>
              </a:rPr>
              <a:t>RCP: </a:t>
            </a:r>
            <a:r>
              <a:rPr lang="en-US" sz="2000" dirty="0">
                <a:solidFill>
                  <a:srgbClr val="404040"/>
                </a:solidFill>
              </a:rPr>
              <a:t>Representative Concentration Pathway</a:t>
            </a:r>
          </a:p>
          <a:p>
            <a:r>
              <a:rPr lang="en-US" sz="2000" b="1" dirty="0">
                <a:solidFill>
                  <a:srgbClr val="404040"/>
                </a:solidFill>
              </a:rPr>
              <a:t>ERAI: </a:t>
            </a:r>
            <a:r>
              <a:rPr lang="en-US" sz="2000" dirty="0">
                <a:solidFill>
                  <a:srgbClr val="404040"/>
                </a:solidFill>
              </a:rPr>
              <a:t>European Centre for Medium-Range Weather Forecasts ERA-Interim  </a:t>
            </a:r>
          </a:p>
          <a:p>
            <a:r>
              <a:rPr lang="en-US" sz="2000" b="1" dirty="0">
                <a:solidFill>
                  <a:srgbClr val="404040"/>
                </a:solidFill>
              </a:rPr>
              <a:t>GCM: </a:t>
            </a:r>
            <a:r>
              <a:rPr lang="en-US" sz="2000" dirty="0">
                <a:solidFill>
                  <a:srgbClr val="404040"/>
                </a:solidFill>
              </a:rPr>
              <a:t>Global Circulation Model </a:t>
            </a:r>
            <a:endParaRPr lang="en-US" sz="2000" b="1" dirty="0">
              <a:solidFill>
                <a:srgbClr val="404040"/>
              </a:solidFill>
            </a:endParaRPr>
          </a:p>
          <a:p>
            <a:r>
              <a:rPr lang="en-US" sz="2000" b="1" dirty="0">
                <a:solidFill>
                  <a:srgbClr val="404040"/>
                </a:solidFill>
              </a:rPr>
              <a:t>JJA: </a:t>
            </a:r>
            <a:r>
              <a:rPr lang="en-US" sz="2000" dirty="0">
                <a:solidFill>
                  <a:srgbClr val="404040"/>
                </a:solidFill>
              </a:rPr>
              <a:t>June, July, August </a:t>
            </a:r>
          </a:p>
          <a:p>
            <a:r>
              <a:rPr lang="en-US" sz="2000" b="1" dirty="0">
                <a:solidFill>
                  <a:srgbClr val="404040"/>
                </a:solidFill>
              </a:rPr>
              <a:t>DJF: </a:t>
            </a:r>
            <a:r>
              <a:rPr lang="en-US" sz="2000" dirty="0">
                <a:solidFill>
                  <a:srgbClr val="404040"/>
                </a:solidFill>
              </a:rPr>
              <a:t>December, January, February 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E569-1430-C94E-9272-5A7BEA507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Motivation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and Introduction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58D72-AA58-AC47-A6F9-887517B0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854" y="765384"/>
            <a:ext cx="6007351" cy="5327229"/>
          </a:xfrm>
        </p:spPr>
        <p:txBody>
          <a:bodyPr anchor="ctr">
            <a:norm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Global warming will lead to an intensification of the global water cycle. 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Past research has focused on precipitation to determine changes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Aim if this article: to investigate the vertically integrated water vapor using CMIP5. </a:t>
            </a:r>
          </a:p>
        </p:txBody>
      </p:sp>
    </p:spTree>
    <p:extLst>
      <p:ext uri="{BB962C8B-B14F-4D97-AF65-F5344CB8AC3E}">
        <p14:creationId xmlns:p14="http://schemas.microsoft.com/office/powerpoint/2010/main" val="4283520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22C9-90F5-384D-8FB1-683FF49B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1800"/>
              <a:t>Climate Model Intercomparison Project Phase 5</a:t>
            </a:r>
            <a:br>
              <a:rPr lang="en-US" sz="1800"/>
            </a:br>
            <a:r>
              <a:rPr lang="en-US" sz="1800"/>
              <a:t>CMIP5</a:t>
            </a:r>
            <a:br>
              <a:rPr lang="en-US" sz="1800"/>
            </a:br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EF659-8E56-5E45-A9A0-208681817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1"/>
            <a:ext cx="8779512" cy="30766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CMIP5 is meant to provide a type of framework for coordinating climate change experiments for the next 5 years. </a:t>
            </a:r>
          </a:p>
          <a:p>
            <a:r>
              <a:rPr lang="en-US" dirty="0">
                <a:solidFill>
                  <a:srgbClr val="404040"/>
                </a:solidFill>
              </a:rPr>
              <a:t>CMIP5 promotes a standard set of model simulations in order to: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Evaluate how plausible a model is at simulating  past data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Provides future climate projection (near term and long term)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Looks at and quantifies key feedbacks</a:t>
            </a:r>
          </a:p>
          <a:p>
            <a:r>
              <a:rPr lang="en-US" dirty="0">
                <a:solidFill>
                  <a:srgbClr val="404040"/>
                </a:solidFill>
              </a:rPr>
              <a:t>Important note: CMIP is NOT meant to comprehensive</a:t>
            </a:r>
          </a:p>
        </p:txBody>
      </p:sp>
    </p:spTree>
    <p:extLst>
      <p:ext uri="{BB962C8B-B14F-4D97-AF65-F5344CB8AC3E}">
        <p14:creationId xmlns:p14="http://schemas.microsoft.com/office/powerpoint/2010/main" val="146482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19AA-BA27-A741-9838-1E46EF61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77" y="423333"/>
            <a:ext cx="2197590" cy="6011333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Winds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0998-0BCD-7048-BC6E-ABA58255F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666" y="423333"/>
            <a:ext cx="6180667" cy="276860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Meridional Wind (v)</a:t>
            </a:r>
          </a:p>
          <a:p>
            <a:pPr algn="just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The wind or wind component along the local meridian</a:t>
            </a:r>
          </a:p>
          <a:p>
            <a:pPr marL="0" indent="0" algn="just">
              <a:lnSpc>
                <a:spcPct val="90000"/>
              </a:lnSpc>
              <a:buNone/>
            </a:pP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Zonal Wind (u)</a:t>
            </a:r>
          </a:p>
          <a:p>
            <a:pPr algn="just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wind or wind component along the parallel latitude </a:t>
            </a:r>
          </a:p>
          <a:p>
            <a:pPr lvl="1">
              <a:lnSpc>
                <a:spcPct val="9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31FA0A-B3E8-3541-ABCC-CA4D463CF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6" y="2808816"/>
            <a:ext cx="3996267" cy="362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D1AAC-A602-1240-8818-467C55DB3F77}"/>
              </a:ext>
            </a:extLst>
          </p:cNvPr>
          <p:cNvSpPr txBox="1"/>
          <p:nvPr/>
        </p:nvSpPr>
        <p:spPr>
          <a:xfrm>
            <a:off x="4631266" y="6577912"/>
            <a:ext cx="599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http://</a:t>
            </a:r>
            <a:r>
              <a:rPr lang="en-US" sz="1000" dirty="0" err="1"/>
              <a:t>tornado.sfsu.edu</a:t>
            </a:r>
            <a:r>
              <a:rPr lang="en-US" sz="1000" dirty="0"/>
              <a:t>/geosciences/classes/m430/Wind/</a:t>
            </a:r>
            <a:r>
              <a:rPr lang="en-US" sz="1000" dirty="0" err="1"/>
              <a:t>WindDirection.html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7389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86B71-DC20-4345-A15E-47517EA7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Water Vapor Transport </a:t>
            </a:r>
            <a:br>
              <a:rPr lang="en-US" dirty="0"/>
            </a:br>
            <a:r>
              <a:rPr lang="en-US" dirty="0"/>
              <a:t>Integrated Vapor Transport</a:t>
            </a:r>
            <a:endParaRPr lang="en-US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58B20BB7-F9AA-7C44-87CF-9F8FAB13F95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 b="15449"/>
          <a:stretch/>
        </p:blipFill>
        <p:spPr>
          <a:xfrm>
            <a:off x="2514599" y="1843590"/>
            <a:ext cx="7162800" cy="1188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3CAB1-6F6D-C548-B965-E0FAF207FBC1}"/>
              </a:ext>
            </a:extLst>
          </p:cNvPr>
          <p:cNvSpPr txBox="1"/>
          <p:nvPr/>
        </p:nvSpPr>
        <p:spPr>
          <a:xfrm>
            <a:off x="1498599" y="3301520"/>
            <a:ext cx="8720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q: </a:t>
            </a:r>
            <a:r>
              <a:rPr lang="en-US" dirty="0"/>
              <a:t>Specific Humidity </a:t>
            </a:r>
          </a:p>
          <a:p>
            <a:r>
              <a:rPr lang="en-US" b="1" dirty="0"/>
              <a:t>u:  </a:t>
            </a:r>
            <a:r>
              <a:rPr lang="en-US" dirty="0"/>
              <a:t>Zonal Layer-average Wind </a:t>
            </a:r>
          </a:p>
          <a:p>
            <a:r>
              <a:rPr lang="en-US" b="1" dirty="0"/>
              <a:t>v:  </a:t>
            </a:r>
            <a:r>
              <a:rPr lang="en-US" dirty="0"/>
              <a:t>Meridional Layer-averaged Wind</a:t>
            </a:r>
          </a:p>
          <a:p>
            <a:r>
              <a:rPr lang="en-US" b="1" dirty="0" err="1"/>
              <a:t>dp</a:t>
            </a:r>
            <a:r>
              <a:rPr lang="en-US" dirty="0"/>
              <a:t>: Pressure Increment,</a:t>
            </a:r>
          </a:p>
          <a:p>
            <a:r>
              <a:rPr lang="en-US" b="1" dirty="0"/>
              <a:t>g: </a:t>
            </a:r>
            <a:r>
              <a:rPr lang="en-US" dirty="0"/>
              <a:t>Acceleration Due to Gravity.</a:t>
            </a:r>
          </a:p>
          <a:p>
            <a:endParaRPr lang="en-US" dirty="0"/>
          </a:p>
          <a:p>
            <a:r>
              <a:rPr lang="en-US" dirty="0"/>
              <a:t>VT: is defined as a measure of the horizontal transport of specific humidity, by integrating it for a vertical column of the troposphere.  </a:t>
            </a:r>
          </a:p>
        </p:txBody>
      </p:sp>
    </p:spTree>
    <p:extLst>
      <p:ext uri="{BB962C8B-B14F-4D97-AF65-F5344CB8AC3E}">
        <p14:creationId xmlns:p14="http://schemas.microsoft.com/office/powerpoint/2010/main" val="33443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8803-2BF8-0D47-9D2A-784D42AB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20667"/>
            <a:ext cx="9956800" cy="1594612"/>
          </a:xfrm>
        </p:spPr>
        <p:txBody>
          <a:bodyPr/>
          <a:lstStyle/>
          <a:p>
            <a:pPr algn="ctr"/>
            <a:r>
              <a:rPr lang="en-US" dirty="0"/>
              <a:t>Eulerian Framework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B5DE0-E35F-AC41-99A0-30481422A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934" y="2592821"/>
            <a:ext cx="5198533" cy="29145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Study prefers a Eulerian over a </a:t>
            </a:r>
            <a:r>
              <a:rPr lang="en-US" dirty="0" err="1"/>
              <a:t>Lagrangian</a:t>
            </a:r>
            <a:r>
              <a:rPr lang="en-US" dirty="0"/>
              <a:t> framework</a:t>
            </a:r>
          </a:p>
          <a:p>
            <a:endParaRPr lang="en-US" dirty="0"/>
          </a:p>
          <a:p>
            <a:r>
              <a:rPr lang="en-US" dirty="0"/>
              <a:t>Individual fluid particles are not identified </a:t>
            </a:r>
          </a:p>
          <a:p>
            <a:endParaRPr lang="en-US" dirty="0"/>
          </a:p>
          <a:p>
            <a:r>
              <a:rPr lang="en-US" dirty="0"/>
              <a:t>Instead, a controlled volume is defined</a:t>
            </a:r>
          </a:p>
          <a:p>
            <a:endParaRPr lang="en-US" dirty="0"/>
          </a:p>
          <a:p>
            <a:r>
              <a:rPr lang="en-US" dirty="0"/>
              <a:t>Function of Time and Space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42A30D-3723-844C-AA87-90DABC219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39950" y="3513667"/>
            <a:ext cx="272263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4DD872-7CE1-CB48-9B5C-0BC5ACAD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23067"/>
            <a:ext cx="4622799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957A4-6C2F-BE44-A193-B33634034BF0}"/>
              </a:ext>
            </a:extLst>
          </p:cNvPr>
          <p:cNvSpPr txBox="1"/>
          <p:nvPr/>
        </p:nvSpPr>
        <p:spPr>
          <a:xfrm>
            <a:off x="592666" y="6061805"/>
            <a:ext cx="11006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 https://</a:t>
            </a:r>
            <a:r>
              <a:rPr lang="en-US" sz="1000" dirty="0" err="1"/>
              <a:t>www.me.psu.edu</a:t>
            </a:r>
            <a:r>
              <a:rPr lang="en-US" sz="1000" dirty="0"/>
              <a:t>/</a:t>
            </a:r>
            <a:r>
              <a:rPr lang="en-US" sz="1000" dirty="0" err="1"/>
              <a:t>cimbala</a:t>
            </a:r>
            <a:r>
              <a:rPr lang="en-US" sz="1000" dirty="0"/>
              <a:t>/Learning/Fluid/Introductory/</a:t>
            </a:r>
            <a:r>
              <a:rPr lang="en-US" sz="1000" dirty="0" err="1"/>
              <a:t>descriptions_of_fluid_flows.htm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46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0625-2423-FE4D-AA34-D2B83E3BE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2000"/>
              <a:t>Emission Scenarios</a:t>
            </a:r>
            <a:br>
              <a:rPr lang="en-US" sz="2000"/>
            </a:br>
            <a:r>
              <a:rPr lang="en-US" sz="2000"/>
              <a:t>RCP 4.5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AE9A1B4-8D1F-244B-8DE6-4A83318C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1385824"/>
            <a:ext cx="6227064" cy="409429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EACEB42-5CCB-478A-AD75-74A4279C9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7" y="2189742"/>
            <a:ext cx="3955620" cy="3547517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just"/>
            <a:r>
              <a:rPr lang="en-US" dirty="0"/>
              <a:t>Time series of emissions and concentrations of greenhouse gases and aerosols and chemically active gases</a:t>
            </a:r>
          </a:p>
          <a:p>
            <a:pPr algn="just"/>
            <a:r>
              <a:rPr lang="en-US" dirty="0"/>
              <a:t>Land use/land cover </a:t>
            </a:r>
          </a:p>
          <a:p>
            <a:pPr algn="just"/>
            <a:r>
              <a:rPr lang="en-US" dirty="0"/>
              <a:t>Intermediate stabilization pathway in which radiative forcing is stabilized at approximately 4.5 W m</a:t>
            </a:r>
            <a:r>
              <a:rPr lang="en-US" baseline="30000" dirty="0"/>
              <a:t>-2</a:t>
            </a:r>
            <a:r>
              <a:rPr lang="en-US" dirty="0"/>
              <a:t> after 2100</a:t>
            </a:r>
          </a:p>
          <a:p>
            <a:pPr algn="just"/>
            <a:r>
              <a:rPr lang="en-US" dirty="0"/>
              <a:t>Only 1 of 4 main Scenarios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A2D56-4EDE-B843-9CEE-3BDDFC62DAD2}"/>
              </a:ext>
            </a:extLst>
          </p:cNvPr>
          <p:cNvSpPr txBox="1"/>
          <p:nvPr/>
        </p:nvSpPr>
        <p:spPr>
          <a:xfrm>
            <a:off x="814795" y="6035280"/>
            <a:ext cx="7305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http://</a:t>
            </a:r>
            <a:r>
              <a:rPr lang="en-US" sz="1000" dirty="0" err="1"/>
              <a:t>www.pik-potsdam.de</a:t>
            </a:r>
            <a:r>
              <a:rPr lang="en-US" sz="1000" dirty="0"/>
              <a:t>/~</a:t>
            </a:r>
            <a:r>
              <a:rPr lang="en-US" sz="1000" dirty="0" err="1"/>
              <a:t>mmalte</a:t>
            </a:r>
            <a:r>
              <a:rPr lang="en-US" sz="1000" dirty="0"/>
              <a:t>/</a:t>
            </a:r>
            <a:r>
              <a:rPr lang="en-US" sz="1000" dirty="0" err="1"/>
              <a:t>rcps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7594760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{F64277B9-FD61-174E-8B20-3C990387376B}tf10001120</Template>
  <TotalTime>7402</TotalTime>
  <Words>1261</Words>
  <Application>Microsoft Macintosh PowerPoint</Application>
  <PresentationFormat>Widescreen</PresentationFormat>
  <Paragraphs>166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Parcel</vt:lpstr>
      <vt:lpstr>Climate Change Intensification of Horizontal Water Vapor Transport in CMIP5 </vt:lpstr>
      <vt:lpstr>Presentation Outline </vt:lpstr>
      <vt:lpstr>Abbreviations </vt:lpstr>
      <vt:lpstr>Motivation and Introduction </vt:lpstr>
      <vt:lpstr>Climate Model Intercomparison Project Phase 5 CMIP5 </vt:lpstr>
      <vt:lpstr>Winds </vt:lpstr>
      <vt:lpstr>Water Vapor Transport  Integrated Vapor Transport</vt:lpstr>
      <vt:lpstr>Eulerian Framework </vt:lpstr>
      <vt:lpstr>Emission Scenarios RCP 4.5 </vt:lpstr>
      <vt:lpstr>Emission Scenarios RCP 8.5 </vt:lpstr>
      <vt:lpstr>Data</vt:lpstr>
      <vt:lpstr>Methods </vt:lpstr>
      <vt:lpstr>Results  DJF days over 1979-2005</vt:lpstr>
      <vt:lpstr>Results JJA days over 1979-2005 </vt:lpstr>
      <vt:lpstr>Welch’s t Test Null Hypothesis </vt:lpstr>
      <vt:lpstr>RCP Results  DJF days over 2073-2099</vt:lpstr>
      <vt:lpstr>Zonal Average percentage change  DJF and JJA for 1979-2005 to 2073-2099</vt:lpstr>
      <vt:lpstr> Zonal Average Percentage Changes  850 hpa specific Humidity and Wind magnitudes  </vt:lpstr>
      <vt:lpstr>Summary </vt:lpstr>
      <vt:lpstr>Questions?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Ross</dc:creator>
  <cp:lastModifiedBy>Sara Ross</cp:lastModifiedBy>
  <cp:revision>40</cp:revision>
  <dcterms:created xsi:type="dcterms:W3CDTF">2021-03-23T16:50:14Z</dcterms:created>
  <dcterms:modified xsi:type="dcterms:W3CDTF">2021-03-29T20:44:11Z</dcterms:modified>
</cp:coreProperties>
</file>